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71" r:id="rId10"/>
    <p:sldId id="262" r:id="rId11"/>
    <p:sldId id="268" r:id="rId12"/>
    <p:sldId id="272" r:id="rId13"/>
    <p:sldId id="267" r:id="rId14"/>
    <p:sldId id="264" r:id="rId15"/>
    <p:sldId id="265" r:id="rId16"/>
    <p:sldId id="266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2" r:id="rId25"/>
    <p:sldId id="280" r:id="rId26"/>
    <p:sldId id="283" r:id="rId27"/>
    <p:sldId id="281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0" autoAdjust="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D4B1D7-C029-48EF-A887-E0E4906F8C10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07334B5-E55C-44DB-BBE4-70CD7B8D59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715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5726894-1B95-4AD4-ACC9-7E4DB7058A4C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1648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C3687E6-7C23-4DD6-9579-E5E91A9DC477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156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8CBAEFF-4E2A-4D0E-9E7C-7C906576CEC9}" type="slidenum">
              <a:rPr lang="en-US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195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CC367F2-D07C-4580-BDD3-BF9C40DCFF95}" type="slidenum">
              <a:rPr lang="en-US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2279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EF125C6-574B-4AA3-AEAD-09953E07F8E7}" type="slidenum">
              <a:rPr lang="en-US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4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0936889-5B47-45E0-84AF-24A7FF54CD92}" type="slidenum">
              <a:rPr lang="en-US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4029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EAE6BB-66F8-4030-AA31-EE87DC1DD1DB}" type="slidenum">
              <a:rPr lang="en-US" altLang="en-US"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2665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D42D6A-E96E-44ED-8C35-56993691CFAB}" type="slidenum">
              <a:rPr lang="en-US" altLang="en-US">
                <a:latin typeface="Calibri" panose="020F0502020204030204" pitchFamily="34" charset="0"/>
              </a:rPr>
              <a:pPr eaLnBrk="1" hangingPunct="1"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0044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28518C5-ADE2-43EC-BA4D-85F063271044}" type="slidenum">
              <a:rPr lang="en-US" altLang="en-US">
                <a:latin typeface="Calibri" panose="020F0502020204030204" pitchFamily="34" charset="0"/>
              </a:rPr>
              <a:pPr eaLnBrk="1" hangingPunct="1"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6667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E54B723-FF0D-4EDB-824A-14C466FDEABE}" type="slidenum">
              <a:rPr lang="en-US" altLang="en-US">
                <a:latin typeface="Calibri" panose="020F0502020204030204" pitchFamily="34" charset="0"/>
              </a:rPr>
              <a:pPr eaLnBrk="1" hangingPunct="1"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7301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3E54FA2-33D7-48F6-A237-2FBAB7DF8F11}" type="slidenum">
              <a:rPr lang="en-US" altLang="en-US">
                <a:latin typeface="Calibri" panose="020F0502020204030204" pitchFamily="34" charset="0"/>
              </a:rPr>
              <a:pPr eaLnBrk="1" hangingPunct="1"/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765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C5F097E-BF07-4B04-8A67-0916A743EEDE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8698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AD5715B-08E3-4B7E-BFFD-2EE431DBB4D2}" type="slidenum">
              <a:rPr lang="en-US" altLang="en-US">
                <a:latin typeface="Calibri" panose="020F0502020204030204" pitchFamily="34" charset="0"/>
              </a:rPr>
              <a:pPr eaLnBrk="1" hangingPunct="1"/>
              <a:t>20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8367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50801A9-1FFB-44BB-99FE-32F107E534A0}" type="slidenum">
              <a:rPr lang="en-US" altLang="en-US">
                <a:latin typeface="Calibri" panose="020F0502020204030204" pitchFamily="34" charset="0"/>
              </a:rPr>
              <a:pPr eaLnBrk="1" hangingPunct="1"/>
              <a:t>21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7523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86E8D60-B75B-4563-83CD-2DBF8990904C}" type="slidenum">
              <a:rPr lang="en-US" altLang="en-US">
                <a:latin typeface="Calibri" panose="020F0502020204030204" pitchFamily="34" charset="0"/>
              </a:rPr>
              <a:pPr eaLnBrk="1" hangingPunct="1"/>
              <a:t>22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3815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53E448-F0C8-4B1B-BECD-41B529AFA343}" type="slidenum">
              <a:rPr lang="en-US" altLang="en-US">
                <a:latin typeface="Calibri" panose="020F0502020204030204" pitchFamily="34" charset="0"/>
              </a:rPr>
              <a:pPr eaLnBrk="1" hangingPunct="1"/>
              <a:t>23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2426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A9B5122-B0DE-4A5A-8CA7-5D3078322F43}" type="slidenum">
              <a:rPr lang="en-US" altLang="en-US">
                <a:latin typeface="Calibri" panose="020F0502020204030204" pitchFamily="34" charset="0"/>
              </a:rPr>
              <a:pPr eaLnBrk="1" hangingPunct="1"/>
              <a:t>24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3877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17F14C9-A69E-4A07-9DD3-00867362E232}" type="slidenum">
              <a:rPr lang="en-US" altLang="en-US">
                <a:latin typeface="Calibri" panose="020F0502020204030204" pitchFamily="34" charset="0"/>
              </a:rPr>
              <a:pPr eaLnBrk="1" hangingPunct="1"/>
              <a:t>25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7165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1ADEBF-BB36-4FAF-B857-EBADCE369937}" type="slidenum">
              <a:rPr lang="en-US" altLang="en-US">
                <a:latin typeface="Calibri" panose="020F0502020204030204" pitchFamily="34" charset="0"/>
              </a:rPr>
              <a:pPr eaLnBrk="1" hangingPunct="1"/>
              <a:t>26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536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BD41D7E-0CFA-47AE-8A6A-3FA49911B1DA}" type="slidenum">
              <a:rPr lang="en-US" altLang="en-US">
                <a:latin typeface="Calibri" panose="020F0502020204030204" pitchFamily="34" charset="0"/>
              </a:rPr>
              <a:pPr eaLnBrk="1" hangingPunct="1"/>
              <a:t>27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8592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6202CA-8F4D-45AA-986F-F245C9E87D09}" type="slidenum">
              <a:rPr lang="en-US" altLang="en-US">
                <a:latin typeface="Calibri" panose="020F0502020204030204" pitchFamily="34" charset="0"/>
              </a:rPr>
              <a:pPr eaLnBrk="1" hangingPunct="1"/>
              <a:t>28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2961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51001C8-054B-468C-B6F5-B7203F88C8F1}" type="slidenum">
              <a:rPr lang="en-US" altLang="en-US">
                <a:latin typeface="Calibri" panose="020F0502020204030204" pitchFamily="34" charset="0"/>
              </a:rPr>
              <a:pPr eaLnBrk="1" hangingPunct="1"/>
              <a:t>29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048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DA1B42B-7B10-4537-85BB-2332FA355162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0612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A1F7DB-9572-46D0-AF84-A11E6596AAF6}" type="slidenum">
              <a:rPr lang="en-US" altLang="en-US">
                <a:latin typeface="Calibri" panose="020F0502020204030204" pitchFamily="34" charset="0"/>
              </a:rPr>
              <a:pPr eaLnBrk="1" hangingPunct="1"/>
              <a:t>30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8156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CE7AC57-78A6-4185-8CA6-0BC7C7283596}" type="slidenum">
              <a:rPr lang="en-US" altLang="en-US">
                <a:latin typeface="Calibri" panose="020F0502020204030204" pitchFamily="34" charset="0"/>
              </a:rPr>
              <a:pPr eaLnBrk="1" hangingPunct="1"/>
              <a:t>31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2158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5FC5E3-1C2A-4E38-8E16-06F39F6049B3}" type="slidenum">
              <a:rPr lang="en-US" altLang="en-US">
                <a:latin typeface="Calibri" panose="020F0502020204030204" pitchFamily="34" charset="0"/>
              </a:rPr>
              <a:pPr eaLnBrk="1" hangingPunct="1"/>
              <a:t>32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753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AD0738A-4734-49CB-9D57-1454D2426E13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538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AF37CD4-CAEC-4E22-9654-7D0EB6742CAA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408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EC5BC0-6C5A-4435-85C9-61D02C6B90AC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044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6287B95-EC75-4905-8D2F-9589EB7F795C}" type="slidenum">
              <a:rPr lang="en-US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300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5E702AA-1716-4612-8701-373BF0CFEA82}" type="slidenum">
              <a:rPr lang="en-U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045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F0E51CF-B1C9-4AE7-9674-C8095E04C5EB}" type="slidenum">
              <a:rPr lang="en-US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29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27A6CF7-DFD3-4CC5-BD38-69E56C0D6BC4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02A46B-D4FD-4F6E-B94B-C484FA4290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270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25193-B30B-4997-8787-139B7F23F88B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567C4-4B6F-4445-BA2B-A69DF836D9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57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F8375-A64B-4A01-A32F-4966A5868259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BEC23-473B-4A36-B08D-DD8C53B961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1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C2175-3021-482D-9816-6A7BBF8B7970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5419D-CA4B-484D-AAB0-F3657AFF63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89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991FF2-7C54-4F55-8316-775D5E33C1A6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AE2EA-484E-4BB6-A5E2-C0FADC3020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507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2F3AA4-EF66-43B6-8D24-6A548274C374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98C15-EAB8-4990-B763-7BB1C9C10B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4910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A73B76-C584-4BED-B1C5-64AE4ED3E228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47B56-5CCE-4C09-94A1-4B048F0365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7303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BAD308-6189-4619-97F3-B7C0EE7566B8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6DCDC-0F44-4509-9C3B-3FE4C7F664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799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2382E-E18D-44CB-9264-9F0451B39579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EBAF8-27DF-463A-AC94-A2FAA5CDBC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4576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FB181E-C9C0-470D-93A5-CCD6FDA5E0FD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866B2-6596-4F6F-916A-9D226C9E09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448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EBE996A-059A-4006-A084-7DB6A850203F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8377F-940B-42A5-A102-00600A9515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0841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D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4B8ECF0-295C-43DB-A896-05E56EB1BC9F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fld id="{2C6C7F66-9298-474E-8388-20F47172C4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9" r:id="rId1"/>
    <p:sldLayoutId id="2147484225" r:id="rId2"/>
    <p:sldLayoutId id="2147484230" r:id="rId3"/>
    <p:sldLayoutId id="2147484231" r:id="rId4"/>
    <p:sldLayoutId id="2147484232" r:id="rId5"/>
    <p:sldLayoutId id="2147484233" r:id="rId6"/>
    <p:sldLayoutId id="2147484226" r:id="rId7"/>
    <p:sldLayoutId id="2147484234" r:id="rId8"/>
    <p:sldLayoutId id="2147484235" r:id="rId9"/>
    <p:sldLayoutId id="2147484227" r:id="rId10"/>
    <p:sldLayoutId id="21474842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D6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3820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Course </a:t>
            </a:r>
            <a:r>
              <a:rPr lang="en-US" sz="4400" smtClean="0"/>
              <a:t>Design/Creating</a:t>
            </a:r>
            <a:r>
              <a:rPr lang="en-US" smtClean="0"/>
              <a:t> Syllabi  </a:t>
            </a:r>
            <a:br>
              <a:rPr lang="en-US" smtClean="0"/>
            </a:b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altLang="en-US" smtClean="0"/>
              <a:t>Engineering Teaching Excellence Institute </a:t>
            </a:r>
          </a:p>
          <a:p>
            <a:pPr marR="0" eaLnBrk="1" hangingPunct="1"/>
            <a:r>
              <a:rPr lang="en-US" altLang="en-US" smtClean="0"/>
              <a:t>Kathryn Dimiduk</a:t>
            </a:r>
          </a:p>
          <a:p>
            <a:pPr marR="0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Detailed Schedule on Calendar</a:t>
            </a:r>
          </a:p>
          <a:p>
            <a:pPr lvl="1" eaLnBrk="1" hangingPunct="1"/>
            <a:r>
              <a:rPr lang="en-US" altLang="en-US" smtClean="0"/>
              <a:t>Days for lectures</a:t>
            </a:r>
          </a:p>
          <a:p>
            <a:pPr lvl="1" eaLnBrk="1" hangingPunct="1"/>
            <a:r>
              <a:rPr lang="en-US" altLang="en-US" smtClean="0"/>
              <a:t>Fit grid on calendar</a:t>
            </a:r>
          </a:p>
          <a:p>
            <a:pPr lvl="1" eaLnBrk="1" hangingPunct="1"/>
            <a:r>
              <a:rPr lang="en-US" altLang="en-US" smtClean="0"/>
              <a:t>“adjustment days” expand or contract content so fits as semester progresses</a:t>
            </a:r>
          </a:p>
          <a:p>
            <a:pPr lvl="1" eaLnBrk="1" hangingPunct="1"/>
            <a:r>
              <a:rPr lang="en-US" altLang="en-US" smtClean="0"/>
              <a:t>Exams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Master Plan for Course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A0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Course Calendar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371600"/>
          <a:ext cx="7086600" cy="5322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320"/>
                <a:gridCol w="1417320"/>
                <a:gridCol w="1417320"/>
                <a:gridCol w="1417320"/>
                <a:gridCol w="1417320"/>
              </a:tblGrid>
              <a:tr h="36570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Week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Date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Lecture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Reading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HW</a:t>
                      </a:r>
                      <a:endParaRPr lang="en-US" sz="1800" dirty="0"/>
                    </a:p>
                  </a:txBody>
                  <a:tcPr marT="45713" marB="45713"/>
                </a:tc>
              </a:tr>
              <a:tr h="91426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Jan 19,</a:t>
                      </a:r>
                      <a:r>
                        <a:rPr lang="en-US" sz="1800" baseline="0" dirty="0" smtClean="0"/>
                        <a:t> 2009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Intro</a:t>
                      </a:r>
                    </a:p>
                    <a:p>
                      <a:r>
                        <a:rPr lang="en-US" sz="1800" dirty="0" smtClean="0"/>
                        <a:t>Charges</a:t>
                      </a:r>
                    </a:p>
                    <a:p>
                      <a:r>
                        <a:rPr lang="en-US" sz="1800" dirty="0" smtClean="0"/>
                        <a:t>materials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 1: 1-3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</a:tr>
              <a:tr h="91426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Jan 21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Charging</a:t>
                      </a:r>
                    </a:p>
                    <a:p>
                      <a:r>
                        <a:rPr lang="en-US" sz="1800" dirty="0" smtClean="0"/>
                        <a:t>Coulomb’s Law, 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 1: 4-5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</a:tr>
              <a:tr h="107032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Jan 23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Superposition &amp; activity</a:t>
                      </a:r>
                    </a:p>
                    <a:p>
                      <a:endParaRPr lang="en-US" sz="14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 1:6-8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</a:tr>
              <a:tr h="205832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Jan 26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Gauss’ law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 2: 1-2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HW 1 due</a:t>
                      </a:r>
                    </a:p>
                    <a:p>
                      <a:r>
                        <a:rPr lang="en-US" sz="1800" dirty="0" smtClean="0"/>
                        <a:t>Ch 1: p 4, 17, 23 and …</a:t>
                      </a:r>
                    </a:p>
                    <a:p>
                      <a:r>
                        <a:rPr lang="en-US" sz="1600" dirty="0" smtClean="0"/>
                        <a:t>See blackboard</a:t>
                      </a:r>
                      <a:endParaRPr lang="en-US" sz="1600" dirty="0"/>
                    </a:p>
                  </a:txBody>
                  <a:tcPr marT="45713" marB="4571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Plan whole semester in advance</a:t>
            </a:r>
          </a:p>
          <a:p>
            <a:pPr eaLnBrk="1" hangingPunct="1"/>
            <a:r>
              <a:rPr lang="en-US" altLang="en-US" smtClean="0"/>
              <a:t>Hand out one of following</a:t>
            </a:r>
          </a:p>
          <a:p>
            <a:pPr lvl="1" eaLnBrk="1" hangingPunct="1"/>
            <a:r>
              <a:rPr lang="en-US" altLang="en-US" smtClean="0"/>
              <a:t>Entire calendar </a:t>
            </a:r>
          </a:p>
          <a:p>
            <a:pPr lvl="1" eaLnBrk="1" hangingPunct="1"/>
            <a:r>
              <a:rPr lang="en-US" altLang="en-US" smtClean="0"/>
              <a:t>One month at a time</a:t>
            </a:r>
          </a:p>
          <a:p>
            <a:pPr lvl="1" eaLnBrk="1" hangingPunct="1"/>
            <a:r>
              <a:rPr lang="en-US" altLang="en-US" smtClean="0"/>
              <a:t>Until the next test</a:t>
            </a:r>
          </a:p>
          <a:p>
            <a:pPr lvl="1" eaLnBrk="1" hangingPunct="1"/>
            <a:r>
              <a:rPr lang="en-US" altLang="en-US" smtClean="0"/>
              <a:t>A less detailed version</a:t>
            </a:r>
          </a:p>
          <a:p>
            <a:pPr eaLnBrk="1" hangingPunct="1"/>
            <a:r>
              <a:rPr lang="en-US" altLang="en-US" smtClean="0"/>
              <a:t>Shock absorber days  to adjusting timing</a:t>
            </a:r>
          </a:p>
          <a:p>
            <a:pPr lvl="1" eaLnBrk="1" hangingPunct="1"/>
            <a:r>
              <a:rPr lang="en-US" altLang="en-US" smtClean="0"/>
              <a:t>Less important material</a:t>
            </a:r>
          </a:p>
          <a:p>
            <a:pPr lvl="1" eaLnBrk="1" hangingPunct="1"/>
            <a:r>
              <a:rPr lang="en-US" altLang="en-US" smtClean="0"/>
              <a:t>Applications that can be added or omitted</a:t>
            </a:r>
          </a:p>
          <a:p>
            <a:pPr eaLnBrk="1" hangingPunct="1"/>
            <a:r>
              <a:rPr lang="en-US" altLang="en-US" smtClean="0"/>
              <a:t>Label calendar </a:t>
            </a:r>
            <a:r>
              <a:rPr lang="en-US" altLang="en-US" smtClean="0">
                <a:solidFill>
                  <a:srgbClr val="FF0000"/>
                </a:solidFill>
              </a:rPr>
              <a:t>Tentative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Comments on Calendar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Blank and sample course planning spreadsheet</a:t>
            </a:r>
          </a:p>
          <a:p>
            <a:pPr eaLnBrk="1" hangingPunct="1"/>
            <a:r>
              <a:rPr lang="en-US" altLang="en-US" smtClean="0"/>
              <a:t>Course calendar for spring 2009 for MWF course and for TR course</a:t>
            </a:r>
          </a:p>
          <a:p>
            <a:pPr eaLnBrk="1" hangingPunct="1"/>
            <a:r>
              <a:rPr lang="en-US" altLang="en-US" smtClean="0"/>
              <a:t>Detailed outline of this talk</a:t>
            </a:r>
          </a:p>
          <a:p>
            <a:pPr eaLnBrk="1" hangingPunct="1"/>
            <a:r>
              <a:rPr lang="en-US" altLang="en-US" smtClean="0"/>
              <a:t>University information</a:t>
            </a:r>
          </a:p>
          <a:p>
            <a:pPr lvl="1" eaLnBrk="1" hangingPunct="1"/>
            <a:r>
              <a:rPr lang="en-US" altLang="en-US" smtClean="0"/>
              <a:t>Exams</a:t>
            </a:r>
          </a:p>
          <a:p>
            <a:pPr lvl="1" eaLnBrk="1" hangingPunct="1"/>
            <a:r>
              <a:rPr lang="en-US" altLang="en-US" smtClean="0"/>
              <a:t>Rooms</a:t>
            </a:r>
          </a:p>
          <a:p>
            <a:pPr lvl="1" eaLnBrk="1" hangingPunct="1"/>
            <a:r>
              <a:rPr lang="en-US" altLang="en-US" smtClean="0"/>
              <a:t>Services</a:t>
            </a:r>
          </a:p>
          <a:p>
            <a:pPr lvl="1" eaLnBrk="1" hangingPunct="1"/>
            <a:r>
              <a:rPr lang="en-US" altLang="en-US" smtClean="0"/>
              <a:t>….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Aids on CD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Lets you do the planning just once</a:t>
            </a:r>
          </a:p>
          <a:p>
            <a:pPr eaLnBrk="1" hangingPunct="1"/>
            <a:r>
              <a:rPr lang="en-US" altLang="en-US" smtClean="0"/>
              <a:t>Keep on track, less worry</a:t>
            </a:r>
          </a:p>
          <a:p>
            <a:pPr eaLnBrk="1" hangingPunct="1"/>
            <a:r>
              <a:rPr lang="en-US" altLang="en-US" smtClean="0"/>
              <a:t>Adjust content to fit schedule chapter by chapter </a:t>
            </a:r>
          </a:p>
          <a:p>
            <a:pPr eaLnBrk="1" hangingPunct="1"/>
            <a:r>
              <a:rPr lang="en-US" altLang="en-US" smtClean="0"/>
              <a:t>Don’t skip last chapter(s) due to poor planning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Take Notes on schedule for next time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Master Plan for Course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Clickers</a:t>
            </a:r>
          </a:p>
          <a:p>
            <a:pPr lvl="1" eaLnBrk="1" hangingPunct="1"/>
            <a:r>
              <a:rPr lang="en-US" altLang="en-US" smtClean="0"/>
              <a:t>Real time feedback</a:t>
            </a:r>
          </a:p>
          <a:p>
            <a:pPr lvl="1" eaLnBrk="1" hangingPunct="1"/>
            <a:r>
              <a:rPr lang="en-US" altLang="en-US" smtClean="0"/>
              <a:t>Easy to collect teaching data</a:t>
            </a:r>
          </a:p>
          <a:p>
            <a:pPr lvl="1" eaLnBrk="1" hangingPunct="1"/>
            <a:r>
              <a:rPr lang="en-US" altLang="en-US" smtClean="0"/>
              <a:t>Students learn more effectively</a:t>
            </a:r>
          </a:p>
          <a:p>
            <a:pPr lvl="1" eaLnBrk="1" hangingPunct="1"/>
            <a:r>
              <a:rPr lang="en-US" altLang="en-US" smtClean="0"/>
              <a:t>Questions get easier to write with practice</a:t>
            </a:r>
          </a:p>
          <a:p>
            <a:pPr lvl="1" eaLnBrk="1" hangingPunct="1"/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Using Clickers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Clickers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Think Pair Share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Minute Papers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Clear – Muddy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Simulations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Worksheets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Hands-on activities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Attend active learning talk for more information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Active Learning Possibilities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C1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mtClean="0"/>
              <a:t>(A)  1 hour or less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mtClean="0"/>
              <a:t>(B)  About 2 hours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mtClean="0"/>
              <a:t>(C)  3-5 hours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mtClean="0"/>
              <a:t>(D) 6 or more hours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mtClean="0"/>
              <a:t>(E)  Just wing it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752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Balancing your total workload, how long should you spend creating 1 lecture?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C1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mtClean="0"/>
              <a:t>(A)  About a day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mtClean="0"/>
              <a:t>(B)  About a week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mtClean="0"/>
              <a:t>(C)  At least a month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mtClean="0"/>
              <a:t>(D)  All available time and more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mtClean="0"/>
              <a:t>(E)  Why didn’t someone tell me I was teaching before the course started?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much time will it take you to design a course?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C1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3916363"/>
          </a:xfrm>
        </p:spPr>
        <p:txBody>
          <a:bodyPr>
            <a:normAutofit/>
          </a:bodyPr>
          <a:lstStyle/>
          <a:p>
            <a:pPr marL="624078" indent="-5143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(A)  1 hour or less</a:t>
            </a:r>
          </a:p>
          <a:p>
            <a:pPr marL="624078" indent="-5143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(B)  2-3 hours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(C)  4-6 hours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(D)  7-9 hours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(E)  10 or more hours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much time outside of class  should students spent on a 4 credit course?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eaLnBrk="1" hangingPunct="1"/>
            <a:r>
              <a:rPr lang="en-US" altLang="en-US" smtClean="0"/>
              <a:t>Place in curriculum </a:t>
            </a:r>
          </a:p>
          <a:p>
            <a:pPr lvl="3" eaLnBrk="1" hangingPunct="1"/>
            <a:r>
              <a:rPr lang="en-US" altLang="en-US" smtClean="0"/>
              <a:t>prerequisites</a:t>
            </a:r>
          </a:p>
          <a:p>
            <a:pPr lvl="3" eaLnBrk="1" hangingPunct="1"/>
            <a:r>
              <a:rPr lang="en-US" altLang="en-US" smtClean="0"/>
              <a:t>follow-on courses</a:t>
            </a:r>
          </a:p>
          <a:p>
            <a:pPr lvl="3" eaLnBrk="1" hangingPunct="1"/>
            <a:r>
              <a:rPr lang="en-US" altLang="en-US" smtClean="0"/>
              <a:t>co-requisites</a:t>
            </a:r>
          </a:p>
          <a:p>
            <a:pPr lvl="2" eaLnBrk="1" hangingPunct="1"/>
            <a:r>
              <a:rPr lang="en-US" altLang="en-US" smtClean="0"/>
              <a:t>Prior year’s content</a:t>
            </a:r>
          </a:p>
          <a:p>
            <a:pPr lvl="2" eaLnBrk="1" hangingPunct="1"/>
            <a:r>
              <a:rPr lang="en-US" altLang="en-US" smtClean="0"/>
              <a:t>Textbook</a:t>
            </a:r>
          </a:p>
          <a:p>
            <a:pPr lvl="2" eaLnBrk="1" hangingPunct="1"/>
            <a:r>
              <a:rPr lang="en-US" altLang="en-US" smtClean="0"/>
              <a:t>Professor’s list of major topics (by name not textbook chapter)</a:t>
            </a:r>
          </a:p>
          <a:p>
            <a:pPr lvl="2" eaLnBrk="1" hangingPunct="1"/>
            <a:r>
              <a:rPr lang="en-US" altLang="en-US" smtClean="0"/>
              <a:t>Math, computer, other skills students have or need 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0" dirty="0">
                <a:solidFill>
                  <a:schemeClr val="tx1"/>
                </a:solidFill>
              </a:rPr>
              <a:t>Course Context</a:t>
            </a:r>
            <a:r>
              <a:rPr lang="en-US" sz="1800" b="0" dirty="0">
                <a:solidFill>
                  <a:sysClr val="windowText" lastClr="000000"/>
                </a:solidFill>
              </a:rPr>
              <a:t/>
            </a:r>
            <a:br>
              <a:rPr lang="en-US" sz="1800" b="0" dirty="0">
                <a:solidFill>
                  <a:sysClr val="windowText" lastClr="000000"/>
                </a:solidFill>
              </a:rPr>
            </a:br>
            <a:endParaRPr lang="en-US" sz="1800" b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E9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Course description or content or goals</a:t>
            </a:r>
          </a:p>
          <a:p>
            <a:pPr lvl="1" eaLnBrk="1" hangingPunct="1"/>
            <a:r>
              <a:rPr lang="en-US" altLang="en-US" smtClean="0"/>
              <a:t>What are you teaching</a:t>
            </a:r>
          </a:p>
          <a:p>
            <a:pPr lvl="1" eaLnBrk="1" hangingPunct="1"/>
            <a:r>
              <a:rPr lang="en-US" altLang="en-US" smtClean="0"/>
              <a:t>How are you teaching it </a:t>
            </a:r>
          </a:p>
          <a:p>
            <a:pPr lvl="1" eaLnBrk="1" hangingPunct="1"/>
            <a:r>
              <a:rPr lang="en-US" altLang="en-US" smtClean="0"/>
              <a:t>Why is it important</a:t>
            </a:r>
          </a:p>
          <a:p>
            <a:pPr lvl="1" eaLnBrk="1" hangingPunct="1"/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Creating a Syllabus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Basic course information</a:t>
            </a:r>
          </a:p>
          <a:p>
            <a:pPr lvl="1" eaLnBrk="1" hangingPunct="1"/>
            <a:r>
              <a:rPr lang="en-US" altLang="en-US" smtClean="0"/>
              <a:t>Course name and number</a:t>
            </a:r>
          </a:p>
          <a:p>
            <a:pPr lvl="1" eaLnBrk="1" hangingPunct="1"/>
            <a:r>
              <a:rPr lang="en-US" altLang="en-US" smtClean="0"/>
              <a:t>Class time and location</a:t>
            </a:r>
          </a:p>
          <a:p>
            <a:pPr lvl="1" eaLnBrk="1" hangingPunct="1"/>
            <a:r>
              <a:rPr lang="en-US" altLang="en-US" smtClean="0"/>
              <a:t>Prerequisites</a:t>
            </a:r>
          </a:p>
          <a:p>
            <a:pPr lvl="1" eaLnBrk="1" hangingPunct="1"/>
            <a:r>
              <a:rPr lang="en-US" altLang="en-US" smtClean="0"/>
              <a:t>Credit hours</a:t>
            </a:r>
          </a:p>
          <a:p>
            <a:pPr lvl="1" eaLnBrk="1" hangingPunct="1"/>
            <a:r>
              <a:rPr lang="en-US" altLang="en-US" smtClean="0"/>
              <a:t>Grading options if available</a:t>
            </a:r>
          </a:p>
          <a:p>
            <a:pPr lvl="1" eaLnBrk="1" hangingPunct="1"/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Syllabus content: logistics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Instructor information</a:t>
            </a:r>
          </a:p>
          <a:p>
            <a:pPr lvl="1" eaLnBrk="1" hangingPunct="1"/>
            <a:r>
              <a:rPr lang="en-US" altLang="en-US" smtClean="0"/>
              <a:t> Your name (and rank?)</a:t>
            </a:r>
          </a:p>
          <a:p>
            <a:pPr lvl="1" eaLnBrk="1" hangingPunct="1"/>
            <a:r>
              <a:rPr lang="en-US" altLang="en-US" smtClean="0"/>
              <a:t>Your email</a:t>
            </a:r>
          </a:p>
          <a:p>
            <a:pPr lvl="1" eaLnBrk="1" hangingPunct="1"/>
            <a:r>
              <a:rPr lang="en-US" altLang="en-US" smtClean="0"/>
              <a:t>Your office or dept. office </a:t>
            </a:r>
          </a:p>
          <a:p>
            <a:pPr lvl="1" eaLnBrk="1" hangingPunct="1"/>
            <a:r>
              <a:rPr lang="en-US" altLang="en-US" smtClean="0"/>
              <a:t>Phone number – yours or dept. office</a:t>
            </a:r>
          </a:p>
          <a:p>
            <a:pPr lvl="1" eaLnBrk="1" hangingPunct="1"/>
            <a:r>
              <a:rPr lang="en-US" altLang="en-US" smtClean="0"/>
              <a:t>Any contact encouragement or rules</a:t>
            </a:r>
          </a:p>
          <a:p>
            <a:pPr lvl="1" eaLnBrk="1" hangingPunct="1"/>
            <a:r>
              <a:rPr lang="en-US" altLang="en-US" smtClean="0"/>
              <a:t>Office hours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Syllabus content: logistics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Other teaching staff</a:t>
            </a:r>
          </a:p>
          <a:p>
            <a:pPr lvl="1" eaLnBrk="1" hangingPunct="1"/>
            <a:r>
              <a:rPr lang="en-US" altLang="en-US" smtClean="0"/>
              <a:t>Team teachers</a:t>
            </a:r>
          </a:p>
          <a:p>
            <a:pPr lvl="1" eaLnBrk="1" hangingPunct="1"/>
            <a:r>
              <a:rPr lang="en-US" altLang="en-US" smtClean="0"/>
              <a:t>TA(s)</a:t>
            </a:r>
          </a:p>
          <a:p>
            <a:pPr lvl="1" eaLnBrk="1" hangingPunct="1"/>
            <a:r>
              <a:rPr lang="en-US" altLang="en-US" smtClean="0"/>
              <a:t>Grader(s)</a:t>
            </a:r>
          </a:p>
          <a:p>
            <a:pPr lvl="1" eaLnBrk="1" hangingPunct="1"/>
            <a:r>
              <a:rPr lang="en-US" altLang="en-US" smtClean="0"/>
              <a:t>Lab TA(s)</a:t>
            </a:r>
          </a:p>
          <a:p>
            <a:pPr lvl="1" eaLnBrk="1" hangingPunct="1"/>
            <a:r>
              <a:rPr lang="en-US" altLang="en-US" smtClean="0"/>
              <a:t>For each give name and appropriate contact info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Syllabus content: Logistics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Required materials</a:t>
            </a:r>
          </a:p>
          <a:p>
            <a:pPr lvl="1" eaLnBrk="1" hangingPunct="1"/>
            <a:r>
              <a:rPr lang="en-US" altLang="en-US" smtClean="0"/>
              <a:t>Textbook</a:t>
            </a:r>
          </a:p>
          <a:p>
            <a:pPr lvl="1" eaLnBrk="1" hangingPunct="1"/>
            <a:r>
              <a:rPr lang="en-US" altLang="en-US" smtClean="0"/>
              <a:t>Course packet</a:t>
            </a:r>
          </a:p>
          <a:p>
            <a:pPr lvl="1" eaLnBrk="1" hangingPunct="1"/>
            <a:r>
              <a:rPr lang="en-US" altLang="en-US" smtClean="0"/>
              <a:t>Lab manual</a:t>
            </a:r>
          </a:p>
          <a:p>
            <a:pPr lvl="1" eaLnBrk="1" hangingPunct="1"/>
            <a:r>
              <a:rPr lang="en-US" altLang="en-US" smtClean="0"/>
              <a:t>Calculator or computer or programs</a:t>
            </a:r>
          </a:p>
          <a:p>
            <a:pPr lvl="1" eaLnBrk="1" hangingPunct="1"/>
            <a:r>
              <a:rPr lang="en-US" altLang="en-US" smtClean="0"/>
              <a:t>Other required materials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Syllabus content: logistics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Course Policies</a:t>
            </a:r>
          </a:p>
          <a:p>
            <a:pPr lvl="1" eaLnBrk="1" hangingPunct="1"/>
            <a:r>
              <a:rPr lang="en-US" altLang="en-US" smtClean="0"/>
              <a:t>What do the students need to know right away</a:t>
            </a:r>
          </a:p>
          <a:p>
            <a:pPr lvl="1" eaLnBrk="1" hangingPunct="1"/>
            <a:r>
              <a:rPr lang="en-US" altLang="en-US" smtClean="0"/>
              <a:t>What needs to be in writing</a:t>
            </a:r>
          </a:p>
          <a:p>
            <a:pPr lvl="1" eaLnBrk="1" hangingPunct="1"/>
            <a:r>
              <a:rPr lang="en-US" altLang="en-US" smtClean="0"/>
              <a:t>Attendance rules</a:t>
            </a:r>
          </a:p>
          <a:p>
            <a:pPr lvl="1" eaLnBrk="1" hangingPunct="1"/>
            <a:r>
              <a:rPr lang="en-US" altLang="en-US" smtClean="0"/>
              <a:t>No cheating</a:t>
            </a:r>
          </a:p>
          <a:p>
            <a:pPr lvl="1" eaLnBrk="1" hangingPunct="1"/>
            <a:r>
              <a:rPr lang="en-US" altLang="en-US" smtClean="0"/>
              <a:t>How to hand in work</a:t>
            </a:r>
          </a:p>
          <a:p>
            <a:pPr lvl="1" eaLnBrk="1" hangingPunct="1">
              <a:buFont typeface="Verdana" panose="020B0604030504040204" pitchFamily="34" charset="0"/>
              <a:buNone/>
            </a:pPr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Syllabus content: policies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will the course be graded</a:t>
            </a:r>
          </a:p>
          <a:p>
            <a:pPr lvl="1" eaLnBrk="1" hangingPunct="1"/>
            <a:r>
              <a:rPr lang="en-US" altLang="en-US" smtClean="0"/>
              <a:t>What will be graded?</a:t>
            </a:r>
          </a:p>
          <a:p>
            <a:pPr lvl="1" eaLnBrk="1" hangingPunct="1"/>
            <a:r>
              <a:rPr lang="en-US" altLang="en-US" smtClean="0"/>
              <a:t>What weight will be given to each component?</a:t>
            </a:r>
          </a:p>
          <a:p>
            <a:pPr lvl="1" eaLnBrk="1" hangingPunct="1"/>
            <a:r>
              <a:rPr lang="en-US" altLang="en-US" smtClean="0"/>
              <a:t>Will any grades be dropped</a:t>
            </a:r>
          </a:p>
          <a:p>
            <a:pPr lvl="1" eaLnBrk="1" hangingPunct="1"/>
            <a:r>
              <a:rPr lang="en-US" altLang="en-US" smtClean="0"/>
              <a:t>Late policy</a:t>
            </a:r>
          </a:p>
          <a:p>
            <a:pPr lvl="1" eaLnBrk="1" hangingPunct="1"/>
            <a:r>
              <a:rPr lang="en-US" altLang="en-US" smtClean="0"/>
              <a:t>Excused and unexcused absences</a:t>
            </a:r>
          </a:p>
          <a:p>
            <a:pPr lvl="2" eaLnBrk="1" hangingPunct="1"/>
            <a:r>
              <a:rPr lang="en-US" altLang="en-US" smtClean="0"/>
              <a:t>What is allowed</a:t>
            </a:r>
          </a:p>
          <a:p>
            <a:pPr lvl="2" eaLnBrk="1" hangingPunct="1"/>
            <a:r>
              <a:rPr lang="en-US" altLang="en-US" smtClean="0"/>
              <a:t>What will happen</a:t>
            </a:r>
          </a:p>
          <a:p>
            <a:pPr lvl="2" eaLnBrk="1" hangingPunct="1"/>
            <a:r>
              <a:rPr lang="en-US" altLang="en-US" smtClean="0"/>
              <a:t>What documentation is needed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Syllabus content:  policies </a:t>
            </a:r>
            <a:br>
              <a:rPr lang="en-US" dirty="0" smtClean="0"/>
            </a:br>
            <a:r>
              <a:rPr lang="en-US" dirty="0" smtClean="0"/>
              <a:t>						- grading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will the course be taught</a:t>
            </a:r>
          </a:p>
          <a:p>
            <a:pPr lvl="1" eaLnBrk="1" hangingPunct="1"/>
            <a:r>
              <a:rPr lang="en-US" altLang="en-US" smtClean="0"/>
              <a:t>Lectures</a:t>
            </a:r>
          </a:p>
          <a:p>
            <a:pPr lvl="1" eaLnBrk="1" hangingPunct="1"/>
            <a:r>
              <a:rPr lang="en-US" altLang="en-US" smtClean="0"/>
              <a:t>Active Learning</a:t>
            </a:r>
          </a:p>
          <a:p>
            <a:pPr lvl="1" eaLnBrk="1" hangingPunct="1"/>
            <a:r>
              <a:rPr lang="en-US" altLang="en-US" smtClean="0"/>
              <a:t>Homework</a:t>
            </a:r>
          </a:p>
          <a:p>
            <a:pPr lvl="1" eaLnBrk="1" hangingPunct="1"/>
            <a:r>
              <a:rPr lang="en-US" altLang="en-US" smtClean="0"/>
              <a:t>Reading</a:t>
            </a:r>
          </a:p>
          <a:p>
            <a:pPr lvl="1" eaLnBrk="1" hangingPunct="1"/>
            <a:r>
              <a:rPr lang="en-US" altLang="en-US" smtClean="0"/>
              <a:t>Papers or reports</a:t>
            </a:r>
          </a:p>
          <a:p>
            <a:pPr lvl="1" eaLnBrk="1" hangingPunct="1"/>
            <a:r>
              <a:rPr lang="en-US" altLang="en-US" smtClean="0"/>
              <a:t>Labs</a:t>
            </a:r>
          </a:p>
          <a:p>
            <a:pPr lvl="1" eaLnBrk="1" hangingPunct="1"/>
            <a:r>
              <a:rPr lang="en-US" altLang="en-US" smtClean="0"/>
              <a:t>…..</a:t>
            </a:r>
          </a:p>
          <a:p>
            <a:pPr lvl="1" eaLnBrk="1" hangingPunct="1">
              <a:buFont typeface="Verdana" panose="020B0604030504040204" pitchFamily="34" charset="0"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Syllabus content: teaching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Verified Disabilities will be accommodated</a:t>
            </a:r>
          </a:p>
          <a:p>
            <a:pPr eaLnBrk="1" hangingPunct="1"/>
            <a:r>
              <a:rPr lang="en-US" altLang="en-US" smtClean="0"/>
              <a:t>Tutoring through ….</a:t>
            </a:r>
          </a:p>
          <a:p>
            <a:pPr eaLnBrk="1" hangingPunct="1"/>
            <a:r>
              <a:rPr lang="en-US" altLang="en-US" smtClean="0"/>
              <a:t>Extra help available through ….</a:t>
            </a:r>
          </a:p>
          <a:p>
            <a:pPr eaLnBrk="1" hangingPunct="1"/>
            <a:r>
              <a:rPr lang="en-US" altLang="en-US" smtClean="0"/>
              <a:t>Office hours  </a:t>
            </a:r>
          </a:p>
          <a:p>
            <a:pPr eaLnBrk="1" hangingPunct="1"/>
            <a:r>
              <a:rPr lang="en-US" altLang="en-US" smtClean="0"/>
              <a:t>other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Syllabus content: Support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Technology</a:t>
            </a:r>
          </a:p>
          <a:p>
            <a:pPr lvl="1" eaLnBrk="1" hangingPunct="1"/>
            <a:r>
              <a:rPr lang="en-US" altLang="en-US" smtClean="0"/>
              <a:t>Blackboard</a:t>
            </a:r>
          </a:p>
          <a:p>
            <a:pPr lvl="1" eaLnBrk="1" hangingPunct="1"/>
            <a:r>
              <a:rPr lang="en-US" altLang="en-US" smtClean="0"/>
              <a:t>Class website</a:t>
            </a:r>
          </a:p>
          <a:p>
            <a:pPr lvl="1" eaLnBrk="1" hangingPunct="1"/>
            <a:r>
              <a:rPr lang="en-US" altLang="en-US" smtClean="0"/>
              <a:t>Blackboard</a:t>
            </a:r>
          </a:p>
          <a:p>
            <a:pPr lvl="1" eaLnBrk="1" hangingPunct="1"/>
            <a:r>
              <a:rPr lang="en-US" altLang="en-US" smtClean="0"/>
              <a:t>Wiki</a:t>
            </a:r>
          </a:p>
          <a:p>
            <a:pPr lvl="1" eaLnBrk="1" hangingPunct="1"/>
            <a:r>
              <a:rPr lang="en-US" altLang="en-US" smtClean="0"/>
              <a:t>Clickers</a:t>
            </a:r>
          </a:p>
          <a:p>
            <a:pPr lvl="1" eaLnBrk="1" hangingPunct="1"/>
            <a:r>
              <a:rPr lang="en-US" altLang="en-US" smtClean="0"/>
              <a:t>etc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Syllabus content: logistics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 of course by topics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Skills to be learned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Novice to Expert Thinking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Course Content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material will be covered in the course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Tentative schedule </a:t>
            </a:r>
            <a:r>
              <a:rPr lang="en-US" altLang="en-US" smtClean="0"/>
              <a:t>for covering material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mtClean="0"/>
              <a:t>	or approximately how much of the course is on each topic</a:t>
            </a:r>
          </a:p>
          <a:p>
            <a:pPr eaLnBrk="1" hangingPunct="1"/>
            <a:r>
              <a:rPr lang="en-US" altLang="en-US" smtClean="0"/>
              <a:t>When will exams be given</a:t>
            </a:r>
          </a:p>
          <a:p>
            <a:pPr eaLnBrk="1" hangingPunct="1"/>
            <a:r>
              <a:rPr lang="en-US" altLang="en-US" smtClean="0"/>
              <a:t>When are major assignments due</a:t>
            </a:r>
          </a:p>
          <a:p>
            <a:pPr eaLnBrk="1" hangingPunct="1"/>
            <a:r>
              <a:rPr lang="en-US" altLang="en-US" smtClean="0"/>
              <a:t>Any special events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Syllabus content: </a:t>
            </a:r>
            <a:br>
              <a:rPr lang="en-US" dirty="0" smtClean="0"/>
            </a:br>
            <a:r>
              <a:rPr lang="en-US" dirty="0" smtClean="0"/>
              <a:t>course content and schedule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Components - select and add as needed </a:t>
            </a:r>
          </a:p>
          <a:p>
            <a:pPr eaLnBrk="1" hangingPunct="1"/>
            <a:r>
              <a:rPr lang="en-US" altLang="en-US" smtClean="0"/>
              <a:t>Reread for tone – does the syllabus </a:t>
            </a:r>
            <a:r>
              <a:rPr lang="en-US" altLang="en-US" smtClean="0">
                <a:solidFill>
                  <a:srgbClr val="FF0000"/>
                </a:solidFill>
              </a:rPr>
              <a:t>welcome</a:t>
            </a:r>
            <a:r>
              <a:rPr lang="en-US" altLang="en-US" smtClean="0"/>
              <a:t> the students and share the </a:t>
            </a:r>
            <a:r>
              <a:rPr lang="en-US" altLang="en-US" smtClean="0">
                <a:solidFill>
                  <a:srgbClr val="FF0000"/>
                </a:solidFill>
              </a:rPr>
              <a:t>excitement</a:t>
            </a:r>
            <a:r>
              <a:rPr lang="en-US" altLang="en-US" smtClean="0"/>
              <a:t> of learning?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Proof read </a:t>
            </a:r>
            <a:r>
              <a:rPr lang="en-US" altLang="en-US" smtClean="0"/>
              <a:t>– first contact with students– 		Errors make a poor first impression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mtClean="0"/>
              <a:t>		Have someone else proof read</a:t>
            </a:r>
          </a:p>
          <a:p>
            <a:pPr eaLnBrk="1" hangingPunct="1"/>
            <a:r>
              <a:rPr lang="en-US" altLang="en-US" smtClean="0"/>
              <a:t>Make enough copies or post to website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Syllabus - finishing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5400" smtClean="0"/>
              <a:t>Questions?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University Calendar</a:t>
            </a:r>
          </a:p>
          <a:p>
            <a:pPr eaLnBrk="1" hangingPunct="1"/>
            <a:r>
              <a:rPr lang="en-US" altLang="en-US" smtClean="0"/>
              <a:t>Exams</a:t>
            </a:r>
          </a:p>
          <a:p>
            <a:pPr lvl="1" eaLnBrk="1" hangingPunct="1"/>
            <a:r>
              <a:rPr lang="en-US" altLang="en-US" smtClean="0"/>
              <a:t>How many, in class or evening</a:t>
            </a:r>
          </a:p>
          <a:p>
            <a:pPr eaLnBrk="1" hangingPunct="1"/>
            <a:r>
              <a:rPr lang="en-US" altLang="en-US" smtClean="0"/>
              <a:t>Lectures</a:t>
            </a:r>
          </a:p>
          <a:p>
            <a:pPr lvl="1" eaLnBrk="1" hangingPunct="1"/>
            <a:r>
              <a:rPr lang="en-US" altLang="en-US" smtClean="0"/>
              <a:t>How many</a:t>
            </a:r>
          </a:p>
          <a:p>
            <a:pPr lvl="1" eaLnBrk="1" hangingPunct="1"/>
            <a:r>
              <a:rPr lang="en-US" altLang="en-US" smtClean="0"/>
              <a:t>Length</a:t>
            </a:r>
          </a:p>
          <a:p>
            <a:pPr lvl="1" eaLnBrk="1" hangingPunct="1"/>
            <a:r>
              <a:rPr lang="en-US" altLang="en-US" smtClean="0"/>
              <a:t>Events (using class time)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Schedule/Calendar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Assignments</a:t>
            </a:r>
          </a:p>
          <a:p>
            <a:pPr lvl="1" eaLnBrk="1" hangingPunct="1"/>
            <a:r>
              <a:rPr lang="en-US" altLang="en-US" smtClean="0"/>
              <a:t>Type</a:t>
            </a:r>
          </a:p>
          <a:p>
            <a:pPr lvl="1" eaLnBrk="1" hangingPunct="1"/>
            <a:r>
              <a:rPr lang="en-US" altLang="en-US" smtClean="0"/>
              <a:t>How often</a:t>
            </a:r>
          </a:p>
          <a:p>
            <a:pPr lvl="1" eaLnBrk="1" hangingPunct="1"/>
            <a:r>
              <a:rPr lang="en-US" altLang="en-US" smtClean="0"/>
              <a:t>How many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Schedule/Calendar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 organization</a:t>
            </a:r>
          </a:p>
          <a:p>
            <a:pPr eaLnBrk="1" hangingPunct="1"/>
            <a:r>
              <a:rPr lang="en-US" altLang="en-US" smtClean="0"/>
              <a:t>Teaching methods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Content grid</a:t>
            </a:r>
          </a:p>
          <a:p>
            <a:pPr lvl="1" eaLnBrk="1" hangingPunct="1"/>
            <a:r>
              <a:rPr lang="en-US" altLang="en-US" smtClean="0"/>
              <a:t>Topics</a:t>
            </a:r>
          </a:p>
          <a:p>
            <a:pPr lvl="1" eaLnBrk="1" hangingPunct="1"/>
            <a:r>
              <a:rPr lang="en-US" altLang="en-US" smtClean="0"/>
              <a:t>Skills – spread out across course</a:t>
            </a:r>
          </a:p>
          <a:p>
            <a:pPr lvl="1" eaLnBrk="1" hangingPunct="1"/>
            <a:r>
              <a:rPr lang="en-US" altLang="en-US" smtClean="0"/>
              <a:t>Thinking – guide towards more expert patterns</a:t>
            </a:r>
          </a:p>
          <a:p>
            <a:pPr lvl="1" eaLnBrk="1" hangingPunct="1"/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Master Plan for Course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A0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447800"/>
          <a:ext cx="6096000" cy="3220720"/>
        </p:xfrm>
        <a:graphic>
          <a:graphicData uri="http://schemas.openxmlformats.org/drawingml/2006/table">
            <a:tbl>
              <a:tblPr firstRow="1" bandCol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Main 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 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Needed skills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Skills to be taught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Notes:</a:t>
                      </a:r>
                    </a:p>
                    <a:p>
                      <a:r>
                        <a:rPr 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Lab,  HW</a:t>
                      </a:r>
                      <a:r>
                        <a:rPr lang="en-US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 </a:t>
                      </a:r>
                      <a:r>
                        <a:rPr 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demo, readings,</a:t>
                      </a:r>
                      <a:r>
                        <a:rPr lang="en-US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active learning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Course Planning Spreadsheet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A0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Course Planning Spreadsheet Example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397000"/>
          <a:ext cx="6096000" cy="4968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9145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Main topic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Subtopic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Needed skills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Skills</a:t>
                      </a:r>
                      <a:r>
                        <a:rPr lang="en-US" sz="1800" baseline="0" dirty="0" smtClean="0"/>
                        <a:t> to be taught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Notes</a:t>
                      </a:r>
                      <a:endParaRPr lang="en-US" sz="1800" dirty="0"/>
                    </a:p>
                  </a:txBody>
                  <a:tcPr marT="45726" marB="45726"/>
                </a:tc>
              </a:tr>
              <a:tr h="1219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Electro-statics</a:t>
                      </a:r>
                    </a:p>
                    <a:p>
                      <a:r>
                        <a:rPr lang="en-US" sz="1400" dirty="0" smtClean="0"/>
                        <a:t>30% of course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Charges,</a:t>
                      </a:r>
                    </a:p>
                    <a:p>
                      <a:r>
                        <a:rPr lang="en-US" sz="1400" dirty="0" smtClean="0"/>
                        <a:t>Conductors insulators,</a:t>
                      </a:r>
                    </a:p>
                    <a:p>
                      <a:r>
                        <a:rPr lang="en-US" sz="1400" dirty="0" smtClean="0"/>
                        <a:t>background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Demo: </a:t>
                      </a:r>
                      <a:r>
                        <a:rPr lang="en-US" sz="1200" dirty="0" smtClean="0"/>
                        <a:t>electroscope, action at a distance, charging by induction</a:t>
                      </a:r>
                      <a:endParaRPr lang="en-US" sz="1200" dirty="0"/>
                    </a:p>
                  </a:txBody>
                  <a:tcPr marT="45726" marB="45726"/>
                </a:tc>
              </a:tr>
              <a:tr h="94500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Coulomb’s Law</a:t>
                      </a:r>
                    </a:p>
                    <a:p>
                      <a:r>
                        <a:rPr lang="en-US" sz="1400" dirty="0" smtClean="0"/>
                        <a:t>Electric Forces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Calculus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Superposition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Superposition activity</a:t>
                      </a:r>
                      <a:endParaRPr lang="en-US" sz="1200" dirty="0"/>
                    </a:p>
                  </a:txBody>
                  <a:tcPr marT="45726" marB="45726"/>
                </a:tc>
              </a:tr>
              <a:tr h="115838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Gauss’ law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Vector Calculus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Symmetry to simplify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Colored chalk to show structure of examples</a:t>
                      </a:r>
                      <a:endParaRPr lang="en-US" sz="1400" dirty="0"/>
                    </a:p>
                  </a:txBody>
                  <a:tcPr marT="45726" marB="45726"/>
                </a:tc>
              </a:tr>
              <a:tr h="7316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Electric potential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Divergence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Demo: van </a:t>
                      </a:r>
                      <a:r>
                        <a:rPr lang="en-US" sz="1400" dirty="0" err="1" smtClean="0"/>
                        <a:t>der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graaf</a:t>
                      </a:r>
                      <a:r>
                        <a:rPr lang="en-US" sz="1400" dirty="0" smtClean="0"/>
                        <a:t> generator</a:t>
                      </a:r>
                      <a:endParaRPr lang="en-US" sz="1400" dirty="0"/>
                    </a:p>
                  </a:txBody>
                  <a:tcPr marT="45726" marB="4572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A0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Course Planning Spreadsheet cont.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47800" y="1371600"/>
          <a:ext cx="6553200" cy="374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640"/>
                <a:gridCol w="1310640"/>
                <a:gridCol w="1310640"/>
                <a:gridCol w="1310640"/>
                <a:gridCol w="1310640"/>
              </a:tblGrid>
              <a:tr h="6401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Main Topic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Subtopic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Skills needed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Skills to be taught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Notes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9450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Capacitors</a:t>
                      </a:r>
                      <a:endParaRPr lang="en-US" sz="14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Capacitor energy storage - bang</a:t>
                      </a:r>
                      <a:endParaRPr lang="en-US" sz="1400" dirty="0"/>
                    </a:p>
                  </a:txBody>
                  <a:tcPr marT="45728" marB="45728"/>
                </a:tc>
              </a:tr>
              <a:tr h="115843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Circuits</a:t>
                      </a:r>
                    </a:p>
                    <a:p>
                      <a:r>
                        <a:rPr lang="en-US" sz="1400" dirty="0" smtClean="0"/>
                        <a:t>10% of course</a:t>
                      </a:r>
                      <a:endParaRPr lang="en-US" sz="14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Series, parallel</a:t>
                      </a:r>
                    </a:p>
                    <a:p>
                      <a:r>
                        <a:rPr lang="en-US" sz="1400" dirty="0" err="1" smtClean="0"/>
                        <a:t>Kirchoff</a:t>
                      </a:r>
                      <a:endParaRPr lang="en-US" sz="14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Algebra</a:t>
                      </a:r>
                    </a:p>
                    <a:p>
                      <a:r>
                        <a:rPr lang="en-US" sz="1400" dirty="0" smtClean="0"/>
                        <a:t>Linear algebra</a:t>
                      </a:r>
                    </a:p>
                    <a:p>
                      <a:r>
                        <a:rPr lang="en-US" sz="1400" dirty="0" smtClean="0"/>
                        <a:t>Calculator</a:t>
                      </a:r>
                      <a:r>
                        <a:rPr lang="en-US" sz="1400" baseline="0" dirty="0" smtClean="0"/>
                        <a:t> matrix  sol</a:t>
                      </a:r>
                      <a:endParaRPr lang="en-US" sz="14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Error checking</a:t>
                      </a:r>
                      <a:endParaRPr lang="en-US" sz="14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Group hard algebraic problem: how to check work</a:t>
                      </a:r>
                      <a:endParaRPr lang="en-US" sz="1400" dirty="0"/>
                    </a:p>
                  </a:txBody>
                  <a:tcPr marT="45728" marB="45728"/>
                </a:tc>
              </a:tr>
              <a:tr h="100601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Capacitors, resistors, inductors</a:t>
                      </a:r>
                      <a:endParaRPr lang="en-US" sz="14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Conceptual checks of answers, </a:t>
                      </a:r>
                    </a:p>
                    <a:p>
                      <a:r>
                        <a:rPr lang="en-US" sz="1200" dirty="0" smtClean="0"/>
                        <a:t>Conceptual understanding</a:t>
                      </a:r>
                      <a:endParaRPr lang="en-US" sz="12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Clicker</a:t>
                      </a:r>
                      <a:r>
                        <a:rPr lang="en-US" sz="1400" baseline="0" dirty="0" smtClean="0"/>
                        <a:t> Q</a:t>
                      </a:r>
                      <a:endParaRPr lang="en-US" sz="1400" dirty="0"/>
                    </a:p>
                  </a:txBody>
                  <a:tcPr marT="45728" marB="4572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1539</TotalTime>
  <Words>999</Words>
  <Application>Microsoft Office PowerPoint</Application>
  <PresentationFormat>On-screen Show (4:3)</PresentationFormat>
  <Paragraphs>307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Lucida Sans Unicode</vt:lpstr>
      <vt:lpstr>Wingdings 3</vt:lpstr>
      <vt:lpstr>Verdana</vt:lpstr>
      <vt:lpstr>Wingdings 2</vt:lpstr>
      <vt:lpstr>Calibri</vt:lpstr>
      <vt:lpstr>Concourse</vt:lpstr>
      <vt:lpstr>  Course Design/Creating Syllabi   </vt:lpstr>
      <vt:lpstr>Course Context </vt:lpstr>
      <vt:lpstr>Course Content</vt:lpstr>
      <vt:lpstr>Schedule/Calendar</vt:lpstr>
      <vt:lpstr>Schedule/Calendar</vt:lpstr>
      <vt:lpstr>Master Plan for Course</vt:lpstr>
      <vt:lpstr>Course Planning Spreadsheet </vt:lpstr>
      <vt:lpstr>Course Planning Spreadsheet Example</vt:lpstr>
      <vt:lpstr>Course Planning Spreadsheet cont.</vt:lpstr>
      <vt:lpstr>Master Plan for Course</vt:lpstr>
      <vt:lpstr>Course Calendar Example</vt:lpstr>
      <vt:lpstr>Comments on Calendar</vt:lpstr>
      <vt:lpstr>Aids on CD</vt:lpstr>
      <vt:lpstr>Master Plan for Course</vt:lpstr>
      <vt:lpstr>Using Clickers</vt:lpstr>
      <vt:lpstr>Active Learning Possibilities</vt:lpstr>
      <vt:lpstr>Balancing your total workload, how long should you spend creating 1 lecture? </vt:lpstr>
      <vt:lpstr>How much time will it take you to design a course?</vt:lpstr>
      <vt:lpstr>How much time outside of class  should students spent on a 4 credit course?</vt:lpstr>
      <vt:lpstr>Creating a Syllabus </vt:lpstr>
      <vt:lpstr>Syllabus content: logistics</vt:lpstr>
      <vt:lpstr>Syllabus content: logistics</vt:lpstr>
      <vt:lpstr>Syllabus content: Logistics</vt:lpstr>
      <vt:lpstr>Syllabus content: logistics</vt:lpstr>
      <vt:lpstr>Syllabus content: policies</vt:lpstr>
      <vt:lpstr>Syllabus content:  policies        - grading</vt:lpstr>
      <vt:lpstr>Syllabus content: teaching</vt:lpstr>
      <vt:lpstr>Syllabus content: Support Services</vt:lpstr>
      <vt:lpstr>Syllabus content: logistics</vt:lpstr>
      <vt:lpstr>Syllabus content:  course content and schedule</vt:lpstr>
      <vt:lpstr>Syllabus - finishing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Design/Creating Syllabi</dc:title>
  <dc:creator>Kathryn Dimiduk</dc:creator>
  <cp:lastModifiedBy>ODS8</cp:lastModifiedBy>
  <cp:revision>160</cp:revision>
  <dcterms:created xsi:type="dcterms:W3CDTF">2008-10-31T14:47:25Z</dcterms:created>
  <dcterms:modified xsi:type="dcterms:W3CDTF">2017-11-20T15:06:17Z</dcterms:modified>
</cp:coreProperties>
</file>